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2" r:id="rId13"/>
    <p:sldId id="274" r:id="rId14"/>
    <p:sldId id="275" r:id="rId15"/>
  </p:sldIdLst>
  <p:sldSz cx="9144000" cy="5143500" type="screen16x9"/>
  <p:notesSz cx="6858000" cy="9144000"/>
  <p:embeddedFontLst>
    <p:embeddedFont>
      <p:font typeface="Montserrat" pitchFamily="2" charset="77"/>
      <p:regular r:id="rId17"/>
      <p:bold r:id="rId18"/>
      <p:italic r:id="rId19"/>
      <p:boldItalic r:id="rId20"/>
    </p:embeddedFont>
    <p:embeddedFont>
      <p:font typeface="Montserrat SemiBold" panose="020F0502020204030204" pitchFamily="34" charset="0"/>
      <p:regular r:id="rId21"/>
      <p:bold r:id="rId22"/>
      <p:italic r:id="rId23"/>
      <p:boldItalic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6337b3b68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6337b3b68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3e81182df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3e81182df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6603ecf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a6603ecf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9fc3a27d5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9fc3a27d5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6603ecf7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a6603ecf7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6b1685bf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6b1685bf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6337b3b68_0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6337b3b68_0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Total Covid Deaths across US, by county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6337b3b68_0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6337b3b68_0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6337b3b68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6337b3b68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6337b3b68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a6337b3b68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3e81182df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3e81182df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3e81182d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3e81182d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3e81182df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3e81182df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3e81182df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3e81182df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58350" y="1602075"/>
            <a:ext cx="7588800" cy="1075200"/>
          </a:xfrm>
          <a:prstGeom prst="rect">
            <a:avLst/>
          </a:prstGeom>
          <a:solidFill>
            <a:srgbClr val="003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 b="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Montserrat SemiBold"/>
              <a:buNone/>
              <a:defRPr b="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Montserrat SemiBold"/>
              <a:buNone/>
              <a:defRPr b="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Montserrat SemiBold"/>
              <a:buNone/>
              <a:defRPr b="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Montserrat SemiBold"/>
              <a:buNone/>
              <a:defRPr b="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Montserrat SemiBold"/>
              <a:buNone/>
              <a:defRPr b="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Montserrat SemiBold"/>
              <a:buNone/>
              <a:defRPr b="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Montserrat SemiBold"/>
              <a:buNone/>
              <a:defRPr b="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Montserrat SemiBold"/>
              <a:buNone/>
              <a:defRPr b="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cus slide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152400" cap="flat" cmpd="sng">
            <a:solidFill>
              <a:srgbClr val="0036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noFill/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-10550"/>
            <a:ext cx="9144000" cy="5143500"/>
          </a:xfrm>
          <a:prstGeom prst="rect">
            <a:avLst/>
          </a:prstGeom>
          <a:solidFill>
            <a:srgbClr val="000000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rgbClr val="003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●"/>
              <a:defRPr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bsg.ox.ac.uk/research/publications/variation-us-states-responses-covid-1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bsg.ox.ac.uk/research/publications/variation-us-states-responses-covid-1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COVID-19 cases and impact at a glance</a:t>
            </a:r>
            <a:endParaRPr sz="2700"/>
          </a:p>
        </p:txBody>
      </p:sp>
      <p:sp>
        <p:nvSpPr>
          <p:cNvPr id="81" name="Google Shape;81;p1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88" y="340700"/>
            <a:ext cx="7522825" cy="435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 txBox="1"/>
          <p:nvPr/>
        </p:nvSpPr>
        <p:spPr>
          <a:xfrm>
            <a:off x="2190000" y="4699400"/>
            <a:ext cx="4764000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* Data from The New York Times, based on reports from state and local health agencies.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2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  <p:sp>
        <p:nvSpPr>
          <p:cNvPr id="171" name="Google Shape;171;p24"/>
          <p:cNvSpPr/>
          <p:nvPr/>
        </p:nvSpPr>
        <p:spPr>
          <a:xfrm>
            <a:off x="810600" y="567700"/>
            <a:ext cx="1561500" cy="1459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Montserrat"/>
                <a:ea typeface="Montserrat"/>
                <a:cs typeface="Montserrat"/>
                <a:sym typeface="Montserrat"/>
              </a:rPr>
              <a:t>ARIMA - Weekly Observations Nationwide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43" y="1404000"/>
            <a:ext cx="4428455" cy="3195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8664" y="1339538"/>
            <a:ext cx="4226111" cy="325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 txBox="1">
            <a:spLocks noGrp="1"/>
          </p:cNvSpPr>
          <p:nvPr>
            <p:ph type="body" idx="1"/>
          </p:nvPr>
        </p:nvSpPr>
        <p:spPr>
          <a:xfrm>
            <a:off x="1769175" y="1231500"/>
            <a:ext cx="13083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b="1"/>
              <a:t>ARMA(2, 0)</a:t>
            </a:r>
            <a:endParaRPr sz="1400" b="1"/>
          </a:p>
        </p:txBody>
      </p:sp>
      <p:sp>
        <p:nvSpPr>
          <p:cNvPr id="187" name="Google Shape;187;p2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2695675" y="3064375"/>
            <a:ext cx="319500" cy="11637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Montserrat"/>
                <a:ea typeface="Montserrat"/>
                <a:cs typeface="Montserrat"/>
                <a:sym typeface="Montserrat"/>
              </a:rPr>
              <a:t>Prophet -</a:t>
            </a:r>
            <a:r>
              <a:rPr lang="en-GB"/>
              <a:t> </a:t>
            </a:r>
            <a:r>
              <a:rPr lang="en-GB" b="1">
                <a:latin typeface="Montserrat"/>
                <a:ea typeface="Montserrat"/>
                <a:cs typeface="Montserrat"/>
                <a:sym typeface="Montserrat"/>
              </a:rPr>
              <a:t>Daily COVID-19 Deaths Forecast</a:t>
            </a:r>
            <a:r>
              <a:rPr lang="en-GB"/>
              <a:t> </a:t>
            </a:r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body" idx="1"/>
          </p:nvPr>
        </p:nvSpPr>
        <p:spPr>
          <a:xfrm>
            <a:off x="532575" y="3934550"/>
            <a:ext cx="4136100" cy="11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The forecast results suggest continuous decrease in daily deaths nationwide till March 2021. The weekly breakdown indicates higher deaths in midweek.</a:t>
            </a:r>
            <a:endParaRPr sz="14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524" y="1128250"/>
            <a:ext cx="4309300" cy="358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/>
          <p:cNvPicPr preferRelativeResize="0"/>
          <p:nvPr/>
        </p:nvPicPr>
        <p:blipFill rotWithShape="1">
          <a:blip r:embed="rId4">
            <a:alphaModFix/>
          </a:blip>
          <a:srcRect t="10276" r="-2165" b="11635"/>
          <a:stretch/>
        </p:blipFill>
        <p:spPr>
          <a:xfrm>
            <a:off x="57725" y="1038725"/>
            <a:ext cx="4672200" cy="29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Structural Regression Model and Reasoning</a:t>
            </a:r>
            <a:endParaRPr/>
          </a:p>
        </p:txBody>
      </p:sp>
      <p:sp>
        <p:nvSpPr>
          <p:cNvPr id="228" name="Google Shape;228;p31"/>
          <p:cNvSpPr txBox="1">
            <a:spLocks noGrp="1"/>
          </p:cNvSpPr>
          <p:nvPr>
            <p:ph type="body" idx="1"/>
          </p:nvPr>
        </p:nvSpPr>
        <p:spPr>
          <a:xfrm>
            <a:off x="311700" y="1944575"/>
            <a:ext cx="8520600" cy="26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-GB" sz="1500" b="1">
                <a:solidFill>
                  <a:srgbClr val="000000"/>
                </a:solidFill>
              </a:rPr>
              <a:t>Death </a:t>
            </a:r>
            <a:r>
              <a:rPr lang="en-GB" sz="1100" b="1">
                <a:solidFill>
                  <a:srgbClr val="000000"/>
                </a:solidFill>
              </a:rPr>
              <a:t>i-1</a:t>
            </a:r>
            <a:r>
              <a:rPr lang="en-GB" sz="1500" b="1">
                <a:solidFill>
                  <a:srgbClr val="000000"/>
                </a:solidFill>
              </a:rPr>
              <a:t>: </a:t>
            </a:r>
            <a:r>
              <a:rPr lang="en-GB" sz="1500">
                <a:solidFill>
                  <a:srgbClr val="000000"/>
                </a:solidFill>
              </a:rPr>
              <a:t>The number of current month death is largely depend on the previous month death count. </a:t>
            </a:r>
            <a:endParaRPr sz="2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-GB" sz="1500" b="1">
                <a:solidFill>
                  <a:schemeClr val="dk2"/>
                </a:solidFill>
              </a:rPr>
              <a:t>Face_Cover_Policy </a:t>
            </a:r>
            <a:r>
              <a:rPr lang="en-GB" sz="1100" b="1">
                <a:solidFill>
                  <a:schemeClr val="dk2"/>
                </a:solidFill>
              </a:rPr>
              <a:t>i-2, </a:t>
            </a:r>
            <a:r>
              <a:rPr lang="en-GB" sz="1500" b="1">
                <a:solidFill>
                  <a:schemeClr val="dk2"/>
                </a:solidFill>
              </a:rPr>
              <a:t>Retail_Recreation_Mobil </a:t>
            </a:r>
            <a:r>
              <a:rPr lang="en-GB" sz="1100" b="1">
                <a:solidFill>
                  <a:schemeClr val="dk2"/>
                </a:solidFill>
              </a:rPr>
              <a:t>i-2</a:t>
            </a:r>
            <a:r>
              <a:rPr lang="en-GB" sz="1500" b="1">
                <a:solidFill>
                  <a:schemeClr val="dk2"/>
                </a:solidFill>
              </a:rPr>
              <a:t>: </a:t>
            </a:r>
            <a:r>
              <a:rPr lang="en-GB" sz="1500">
                <a:solidFill>
                  <a:srgbClr val="000000"/>
                </a:solidFill>
              </a:rPr>
              <a:t>Face covering policy (4 levels) and </a:t>
            </a:r>
            <a:r>
              <a:rPr lang="en-GB" sz="1500">
                <a:solidFill>
                  <a:schemeClr val="dk2"/>
                </a:solidFill>
              </a:rPr>
              <a:t>population-weighted Retail/Recreation Mobility Change </a:t>
            </a:r>
            <a:r>
              <a:rPr lang="en-GB" sz="1500">
                <a:solidFill>
                  <a:srgbClr val="000000"/>
                </a:solidFill>
              </a:rPr>
              <a:t>two months ago are used because our analysis suggest that it takes about two months to show the effect of policy implementation and behavior change on Covid death cases.</a:t>
            </a:r>
            <a:endParaRPr sz="1500">
              <a:solidFill>
                <a:srgbClr val="000000"/>
              </a:solidFill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-GB" sz="1500">
                <a:solidFill>
                  <a:srgbClr val="000000"/>
                </a:solidFill>
              </a:rPr>
              <a:t>Feb - Oct, 2020. State-fixed effect.</a:t>
            </a:r>
            <a:endParaRPr sz="15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700"/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300" y="1068413"/>
            <a:ext cx="7953375" cy="6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 txBox="1">
            <a:spLocks noGrp="1"/>
          </p:cNvSpPr>
          <p:nvPr>
            <p:ph type="body" idx="1"/>
          </p:nvPr>
        </p:nvSpPr>
        <p:spPr>
          <a:xfrm>
            <a:off x="3795475" y="810900"/>
            <a:ext cx="5189700" cy="4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solidFill>
                  <a:srgbClr val="000000"/>
                </a:solidFill>
              </a:rPr>
              <a:t>For every </a:t>
            </a:r>
            <a:r>
              <a:rPr lang="en-GB" sz="1700" b="1">
                <a:solidFill>
                  <a:srgbClr val="000000"/>
                </a:solidFill>
              </a:rPr>
              <a:t>1 more level of face covering </a:t>
            </a:r>
            <a:r>
              <a:rPr lang="en-GB" sz="1700">
                <a:solidFill>
                  <a:srgbClr val="000000"/>
                </a:solidFill>
              </a:rPr>
              <a:t>policy issued (0-4 levels with 4 being the most strict), it reduces, on average, </a:t>
            </a:r>
            <a:r>
              <a:rPr lang="en-GB" sz="1700" b="1">
                <a:solidFill>
                  <a:srgbClr val="000000"/>
                </a:solidFill>
              </a:rPr>
              <a:t>257.7 deaths cases </a:t>
            </a:r>
            <a:r>
              <a:rPr lang="en-GB" sz="1700">
                <a:solidFill>
                  <a:srgbClr val="000000"/>
                </a:solidFill>
              </a:rPr>
              <a:t>in the month after the following month.</a:t>
            </a:r>
            <a:endParaRPr sz="1700">
              <a:solidFill>
                <a:srgbClr val="000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GB" sz="1700">
                <a:solidFill>
                  <a:srgbClr val="000000"/>
                </a:solidFill>
              </a:rPr>
              <a:t>For every additional </a:t>
            </a:r>
            <a:r>
              <a:rPr lang="en-GB" sz="1700" b="1">
                <a:solidFill>
                  <a:srgbClr val="000000"/>
                </a:solidFill>
              </a:rPr>
              <a:t>1 percent </a:t>
            </a:r>
            <a:r>
              <a:rPr lang="en-GB" sz="1700" b="1">
                <a:solidFill>
                  <a:schemeClr val="dk2"/>
                </a:solidFill>
              </a:rPr>
              <a:t>mobility </a:t>
            </a:r>
            <a:r>
              <a:rPr lang="en-GB" sz="1700" b="1">
                <a:solidFill>
                  <a:srgbClr val="000000"/>
                </a:solidFill>
              </a:rPr>
              <a:t>reduction</a:t>
            </a:r>
            <a:r>
              <a:rPr lang="en-GB" sz="1700">
                <a:solidFill>
                  <a:srgbClr val="000000"/>
                </a:solidFill>
              </a:rPr>
              <a:t> in retail and recreation, it reduces </a:t>
            </a:r>
            <a:r>
              <a:rPr lang="en-GB" sz="1700" b="1">
                <a:solidFill>
                  <a:srgbClr val="000000"/>
                </a:solidFill>
              </a:rPr>
              <a:t>21 new covid deaths</a:t>
            </a:r>
            <a:r>
              <a:rPr lang="en-GB" sz="1700">
                <a:solidFill>
                  <a:srgbClr val="000000"/>
                </a:solidFill>
              </a:rPr>
              <a:t> </a:t>
            </a:r>
            <a:r>
              <a:rPr lang="en-GB" sz="1700">
                <a:solidFill>
                  <a:schemeClr val="dk2"/>
                </a:solidFill>
              </a:rPr>
              <a:t>in the month after the next month</a:t>
            </a:r>
            <a:r>
              <a:rPr lang="en-GB" sz="1700">
                <a:solidFill>
                  <a:srgbClr val="000000"/>
                </a:solidFill>
              </a:rPr>
              <a:t>.</a:t>
            </a:r>
            <a:endParaRPr sz="17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7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980000"/>
                </a:solidFill>
              </a:rPr>
              <a:t>Wear Masks and Limit Unnecessary Trips! It saves lives, including your own.</a:t>
            </a:r>
            <a:endParaRPr b="1">
              <a:solidFill>
                <a:srgbClr val="980000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36" name="Google Shape;236;p32"/>
          <p:cNvSpPr txBox="1">
            <a:spLocks noGrp="1"/>
          </p:cNvSpPr>
          <p:nvPr>
            <p:ph type="title"/>
          </p:nvPr>
        </p:nvSpPr>
        <p:spPr>
          <a:xfrm>
            <a:off x="4837825" y="187500"/>
            <a:ext cx="35661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Output &amp; Takeaways</a:t>
            </a:r>
            <a:endParaRPr/>
          </a:p>
        </p:txBody>
      </p:sp>
      <p:pic>
        <p:nvPicPr>
          <p:cNvPr id="237" name="Google Shape;23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75" y="0"/>
            <a:ext cx="3469300" cy="5037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2"/>
          <p:cNvSpPr/>
          <p:nvPr/>
        </p:nvSpPr>
        <p:spPr>
          <a:xfrm>
            <a:off x="157975" y="428625"/>
            <a:ext cx="3637500" cy="196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0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Covid Deaths by county distribution is extremely right skewed. Top 10 counties (LA, NYC, Miami, etc.) accounted for 21% of all death cases.</a:t>
            </a:r>
            <a:endParaRPr sz="200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100" y="1594975"/>
            <a:ext cx="5945650" cy="318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1050" y="1594975"/>
            <a:ext cx="2860374" cy="310502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1967250" y="4813450"/>
            <a:ext cx="52095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USA Facts COVID 19 Deaths. Jan. - Oct. 2020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Covid Deaths by state and Population Density by state heatmap resembles each other.</a:t>
            </a:r>
            <a:endParaRPr sz="2200"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0575" y="1498000"/>
            <a:ext cx="4367525" cy="3244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951" y="1498000"/>
            <a:ext cx="4399048" cy="324464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1967250" y="4813450"/>
            <a:ext cx="52095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USA Facts COVID 19 Deaths. Jan. - Oct. 2020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25" y="1198000"/>
            <a:ext cx="5296652" cy="3114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States including CA, TX, FL failed to “flatten the curve” after reopening.</a:t>
            </a:r>
            <a:endParaRPr sz="2100"/>
          </a:p>
        </p:txBody>
      </p:sp>
      <p:sp>
        <p:nvSpPr>
          <p:cNvPr id="106" name="Google Shape;106;p18"/>
          <p:cNvSpPr/>
          <p:nvPr/>
        </p:nvSpPr>
        <p:spPr>
          <a:xfrm>
            <a:off x="2222975" y="1362900"/>
            <a:ext cx="509700" cy="2785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1625375" y="4442575"/>
            <a:ext cx="18489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Reopening period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8" name="Google Shape;108;p18"/>
          <p:cNvCxnSpPr>
            <a:stCxn id="107" idx="0"/>
            <a:endCxn id="106" idx="2"/>
          </p:cNvCxnSpPr>
          <p:nvPr/>
        </p:nvCxnSpPr>
        <p:spPr>
          <a:xfrm rot="10800000">
            <a:off x="2477825" y="4147975"/>
            <a:ext cx="72000" cy="294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9" name="Google Shape;109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1967250" y="4813450"/>
            <a:ext cx="52095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USA Facts COVID 19 Deaths. Jan. - Oct. 2020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1247" y="1197988"/>
            <a:ext cx="3724480" cy="295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/>
          <p:nvPr/>
        </p:nvSpPr>
        <p:spPr>
          <a:xfrm>
            <a:off x="6347075" y="1440075"/>
            <a:ext cx="289800" cy="2785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113" name="Google Shape;113;p18"/>
          <p:cNvSpPr/>
          <p:nvPr/>
        </p:nvSpPr>
        <p:spPr>
          <a:xfrm>
            <a:off x="6958300" y="1440075"/>
            <a:ext cx="249600" cy="2785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7262125" y="1440075"/>
            <a:ext cx="249600" cy="2785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311700" y="231700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Financial market responded quickly and is barely impacted by Covid-19.</a:t>
            </a:r>
            <a:endParaRPr sz="2100"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71825"/>
            <a:ext cx="4260299" cy="3675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4115" y="932225"/>
            <a:ext cx="4632533" cy="3755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/>
          <p:nvPr/>
        </p:nvSpPr>
        <p:spPr>
          <a:xfrm>
            <a:off x="7893050" y="1477575"/>
            <a:ext cx="497700" cy="319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>
            <a:off x="3602825" y="1307925"/>
            <a:ext cx="318300" cy="3379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9"/>
          <p:cNvSpPr txBox="1"/>
          <p:nvPr/>
        </p:nvSpPr>
        <p:spPr>
          <a:xfrm>
            <a:off x="789025" y="4647775"/>
            <a:ext cx="35814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Interest rate decreased to 0% on Mar. 15.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5" name="Google Shape;125;p19"/>
          <p:cNvCxnSpPr/>
          <p:nvPr/>
        </p:nvCxnSpPr>
        <p:spPr>
          <a:xfrm rot="10800000">
            <a:off x="1582250" y="4353100"/>
            <a:ext cx="136200" cy="37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6" name="Google Shape;126;p19"/>
          <p:cNvSpPr txBox="1"/>
          <p:nvPr/>
        </p:nvSpPr>
        <p:spPr>
          <a:xfrm>
            <a:off x="4776100" y="4647775"/>
            <a:ext cx="4260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NASDAQ took a hit when Santa Clara county deaths increased exponentially.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How government and people are responding to pandemic</a:t>
            </a:r>
            <a:endParaRPr sz="2500"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 how responses may further affect its spread</a:t>
            </a: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b="1">
                <a:solidFill>
                  <a:srgbClr val="FFFFFF"/>
                </a:solidFill>
              </a:rPr>
              <a:t>Government Responses</a:t>
            </a:r>
            <a:endParaRPr b="1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b="1">
                <a:solidFill>
                  <a:srgbClr val="FFFFFF"/>
                </a:solidFill>
              </a:rPr>
              <a:t>Population Behavior Shift</a:t>
            </a:r>
            <a:endParaRPr b="1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b="1">
                <a:solidFill>
                  <a:srgbClr val="FFFFFF"/>
                </a:solidFill>
              </a:rPr>
              <a:t>Case study: College Cases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35" name="Google Shape;135;p2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75" y="121150"/>
            <a:ext cx="7177802" cy="49012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6136700" y="4126100"/>
            <a:ext cx="2842200" cy="7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Thomas Hale, Tilbe Atav, Laura Hallas, Beatriz Kira, Toby Phillips, Anna Petherick, and Annalena Pott (2020). </a:t>
            </a:r>
            <a:r>
              <a:rPr lang="en-GB" sz="1000" i="1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Variation in US states’ responses to COVID-19</a:t>
            </a:r>
            <a:r>
              <a:rPr lang="en-GB" sz="1000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Blavatnik School of Government.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958825" y="1588525"/>
            <a:ext cx="1368300" cy="2355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4820525" y="445025"/>
            <a:ext cx="40119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250" y="138825"/>
            <a:ext cx="4226201" cy="490489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/>
        </p:nvSpPr>
        <p:spPr>
          <a:xfrm>
            <a:off x="4572000" y="4416800"/>
            <a:ext cx="43119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Thomas Hale, Tilbe Atav, Laura Hallas, Beatriz Kira, Toby Phillips, Anna Petherick, and Annalena Pott (2020). </a:t>
            </a:r>
            <a:r>
              <a:rPr lang="en-GB" sz="1000" i="1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Variation in US states’ responses to COVID-19</a:t>
            </a:r>
            <a:r>
              <a:rPr lang="en-GB" sz="1000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 Blavatnik School of Government.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3263100" y="2897850"/>
            <a:ext cx="1631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Texas: 33th</a:t>
            </a:r>
            <a:endParaRPr sz="1700"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p2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7725"/>
            <a:ext cx="8839198" cy="352213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/>
        </p:nvSpPr>
        <p:spPr>
          <a:xfrm>
            <a:off x="252150" y="4590550"/>
            <a:ext cx="8639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i="1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Jones, Sarah P., Imperial College London Big Data Analytical Unit and YouGov Plc. 2020, Imperial College London YouGov Covid Data Hub, v1.0, YouGov Plc, April 2020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23"/>
          <p:cNvSpPr/>
          <p:nvPr/>
        </p:nvSpPr>
        <p:spPr>
          <a:xfrm>
            <a:off x="803600" y="2021175"/>
            <a:ext cx="3591900" cy="462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"/>
          <p:cNvSpPr/>
          <p:nvPr/>
        </p:nvSpPr>
        <p:spPr>
          <a:xfrm>
            <a:off x="6027000" y="2021175"/>
            <a:ext cx="1424700" cy="462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534</Words>
  <Application>Microsoft Macintosh PowerPoint</Application>
  <PresentationFormat>On-screen Show (16:9)</PresentationFormat>
  <Paragraphs>52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Times New Roman</vt:lpstr>
      <vt:lpstr>Montserrat SemiBold</vt:lpstr>
      <vt:lpstr>Arial</vt:lpstr>
      <vt:lpstr>Montserrat</vt:lpstr>
      <vt:lpstr>Source Sans Pro</vt:lpstr>
      <vt:lpstr>Plum</vt:lpstr>
      <vt:lpstr>COVID-19 cases and impact at a glance</vt:lpstr>
      <vt:lpstr>Covid Deaths by county distribution is extremely right skewed. Top 10 counties (LA, NYC, Miami, etc.) accounted for 21% of all death cases.</vt:lpstr>
      <vt:lpstr>Covid Deaths by state and Population Density by state heatmap resembles each other.</vt:lpstr>
      <vt:lpstr>States including CA, TX, FL failed to “flatten the curve” after reopening.</vt:lpstr>
      <vt:lpstr>Financial market responded quickly and is barely impacted by Covid-19.</vt:lpstr>
      <vt:lpstr>How government and people are responding to pandemic</vt:lpstr>
      <vt:lpstr>PowerPoint Presentation</vt:lpstr>
      <vt:lpstr> </vt:lpstr>
      <vt:lpstr> </vt:lpstr>
      <vt:lpstr> </vt:lpstr>
      <vt:lpstr>ARIMA - Weekly Observations Nationwide</vt:lpstr>
      <vt:lpstr>Prophet - Daily COVID-19 Deaths Forecast </vt:lpstr>
      <vt:lpstr>Structural Regression Model and Reasoning</vt:lpstr>
      <vt:lpstr>Output &amp; Takeaways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cases and impact at a glance</dc:title>
  <cp:lastModifiedBy>Siyuan Ni</cp:lastModifiedBy>
  <cp:revision>1</cp:revision>
  <dcterms:modified xsi:type="dcterms:W3CDTF">2022-09-02T00:18:55Z</dcterms:modified>
</cp:coreProperties>
</file>